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grandir" panose="020B0604020202020204" charset="0"/>
      <p:regular r:id="rId9"/>
    </p:embeddedFont>
    <p:embeddedFont>
      <p:font typeface="Agrandir Bold" panose="020B0604020202020204" charset="0"/>
      <p:regular r:id="rId10"/>
    </p:embeddedFont>
    <p:embeddedFont>
      <p:font typeface="Montserrat" panose="00000500000000000000" pitchFamily="2" charset="0"/>
      <p:regular r:id="rId11"/>
    </p:embeddedFont>
    <p:embeddedFont>
      <p:font typeface="Montserrat Bold" panose="00000800000000000000" charset="0"/>
      <p:regular r:id="rId12"/>
    </p:embeddedFont>
    <p:embeddedFont>
      <p:font typeface="Montserrat Heavy" panose="020B0604020202020204" charset="0"/>
      <p:regular r:id="rId13"/>
    </p:embeddedFont>
    <p:embeddedFont>
      <p:font typeface="Open Sans" panose="020B060603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9444" r="-19444"/>
            </a:stretch>
          </a:blipFill>
        </p:spPr>
        <p:txBody>
          <a:bodyPr/>
          <a:lstStyle/>
          <a:p>
            <a:endParaRPr lang="es-CO"/>
          </a:p>
        </p:txBody>
      </p:sp>
      <p:sp>
        <p:nvSpPr>
          <p:cNvPr id="3" name="Freeform 3"/>
          <p:cNvSpPr/>
          <p:nvPr/>
        </p:nvSpPr>
        <p:spPr>
          <a:xfrm rot="-1907389">
            <a:off x="54954" y="3466428"/>
            <a:ext cx="18178092" cy="13641143"/>
          </a:xfrm>
          <a:custGeom>
            <a:avLst/>
            <a:gdLst/>
            <a:ahLst/>
            <a:cxnLst/>
            <a:rect l="l" t="t" r="r" b="b"/>
            <a:pathLst>
              <a:path w="18178092" h="13641143">
                <a:moveTo>
                  <a:pt x="0" y="0"/>
                </a:moveTo>
                <a:lnTo>
                  <a:pt x="18178092" y="0"/>
                </a:lnTo>
                <a:lnTo>
                  <a:pt x="18178092" y="13641144"/>
                </a:lnTo>
                <a:lnTo>
                  <a:pt x="0" y="13641144"/>
                </a:lnTo>
                <a:lnTo>
                  <a:pt x="0" y="0"/>
                </a:lnTo>
                <a:close/>
              </a:path>
            </a:pathLst>
          </a:custGeom>
          <a:blipFill>
            <a:blip r:embed="rId3"/>
            <a:stretch>
              <a:fillRect/>
            </a:stretch>
          </a:blipFill>
        </p:spPr>
        <p:txBody>
          <a:bodyPr/>
          <a:lstStyle/>
          <a:p>
            <a:endParaRPr lang="es-CO"/>
          </a:p>
        </p:txBody>
      </p:sp>
      <p:sp>
        <p:nvSpPr>
          <p:cNvPr id="4" name="TextBox 4"/>
          <p:cNvSpPr txBox="1"/>
          <p:nvPr/>
        </p:nvSpPr>
        <p:spPr>
          <a:xfrm>
            <a:off x="0" y="1556274"/>
            <a:ext cx="18288000" cy="2103755"/>
          </a:xfrm>
          <a:prstGeom prst="rect">
            <a:avLst/>
          </a:prstGeom>
        </p:spPr>
        <p:txBody>
          <a:bodyPr lIns="0" tIns="0" rIns="0" bIns="0" rtlCol="0" anchor="t">
            <a:spAutoFit/>
          </a:bodyPr>
          <a:lstStyle/>
          <a:p>
            <a:pPr algn="ctr">
              <a:lnSpc>
                <a:spcPts val="8259"/>
              </a:lnSpc>
            </a:pPr>
            <a:r>
              <a:rPr lang="en-US" sz="6999" spc="223">
                <a:solidFill>
                  <a:srgbClr val="FFFFFF"/>
                </a:solidFill>
                <a:latin typeface="Montserrat Heavy"/>
              </a:rPr>
              <a:t>GBS - SCOTIATECH Caso</a:t>
            </a:r>
          </a:p>
          <a:p>
            <a:pPr algn="ctr">
              <a:lnSpc>
                <a:spcPts val="8259"/>
              </a:lnSpc>
            </a:pPr>
            <a:r>
              <a:rPr lang="en-US" sz="6999" spc="223">
                <a:solidFill>
                  <a:srgbClr val="FFFFFF"/>
                </a:solidFill>
                <a:latin typeface="Montserrat Heavy"/>
              </a:rPr>
              <a:t> de estudio Corhuila</a:t>
            </a:r>
          </a:p>
        </p:txBody>
      </p:sp>
      <p:sp>
        <p:nvSpPr>
          <p:cNvPr id="5" name="TextBox 5"/>
          <p:cNvSpPr txBox="1"/>
          <p:nvPr/>
        </p:nvSpPr>
        <p:spPr>
          <a:xfrm>
            <a:off x="4602197" y="4419762"/>
            <a:ext cx="9083605" cy="2095283"/>
          </a:xfrm>
          <a:prstGeom prst="rect">
            <a:avLst/>
          </a:prstGeom>
        </p:spPr>
        <p:txBody>
          <a:bodyPr lIns="0" tIns="0" rIns="0" bIns="0" rtlCol="0" anchor="t">
            <a:spAutoFit/>
          </a:bodyPr>
          <a:lstStyle/>
          <a:p>
            <a:pPr algn="ctr">
              <a:lnSpc>
                <a:spcPts val="8400"/>
              </a:lnSpc>
            </a:pPr>
            <a:r>
              <a:rPr lang="en-US" sz="6000">
                <a:solidFill>
                  <a:srgbClr val="FFFFFF"/>
                </a:solidFill>
                <a:latin typeface="Montserrat"/>
              </a:rPr>
              <a:t>Presentado Por: </a:t>
            </a:r>
          </a:p>
          <a:p>
            <a:pPr algn="ctr">
              <a:lnSpc>
                <a:spcPts val="8400"/>
              </a:lnSpc>
              <a:spcBef>
                <a:spcPct val="0"/>
              </a:spcBef>
            </a:pPr>
            <a:r>
              <a:rPr lang="en-US" sz="6000">
                <a:solidFill>
                  <a:srgbClr val="FFFFFF"/>
                </a:solidFill>
                <a:latin typeface="Montserrat"/>
              </a:rPr>
              <a:t>Daniel Felipe Mendez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9444" r="-19444"/>
            </a:stretch>
          </a:blipFill>
        </p:spPr>
        <p:txBody>
          <a:bodyPr/>
          <a:lstStyle/>
          <a:p>
            <a:endParaRPr lang="es-CO"/>
          </a:p>
        </p:txBody>
      </p:sp>
      <p:sp>
        <p:nvSpPr>
          <p:cNvPr id="3" name="Freeform 3"/>
          <p:cNvSpPr/>
          <p:nvPr/>
        </p:nvSpPr>
        <p:spPr>
          <a:xfrm>
            <a:off x="898236" y="639251"/>
            <a:ext cx="16491529" cy="9008498"/>
          </a:xfrm>
          <a:custGeom>
            <a:avLst/>
            <a:gdLst/>
            <a:ahLst/>
            <a:cxnLst/>
            <a:rect l="l" t="t" r="r" b="b"/>
            <a:pathLst>
              <a:path w="16491529" h="9008498">
                <a:moveTo>
                  <a:pt x="0" y="0"/>
                </a:moveTo>
                <a:lnTo>
                  <a:pt x="16491528" y="0"/>
                </a:lnTo>
                <a:lnTo>
                  <a:pt x="16491528" y="9008498"/>
                </a:lnTo>
                <a:lnTo>
                  <a:pt x="0" y="9008498"/>
                </a:lnTo>
                <a:lnTo>
                  <a:pt x="0" y="0"/>
                </a:lnTo>
                <a:close/>
              </a:path>
            </a:pathLst>
          </a:custGeom>
          <a:blipFill>
            <a:blip r:embed="rId3"/>
            <a:stretch>
              <a:fillRect/>
            </a:stretch>
          </a:blipFill>
          <a:ln cap="sq">
            <a:noFill/>
            <a:prstDash val="solid"/>
            <a:miter/>
          </a:ln>
        </p:spPr>
        <p:txBody>
          <a:bodyPr/>
          <a:lstStyle/>
          <a:p>
            <a:endParaRPr lang="es-CO"/>
          </a:p>
        </p:txBody>
      </p:sp>
      <p:sp>
        <p:nvSpPr>
          <p:cNvPr id="4" name="TextBox 4"/>
          <p:cNvSpPr txBox="1"/>
          <p:nvPr/>
        </p:nvSpPr>
        <p:spPr>
          <a:xfrm>
            <a:off x="5924243" y="2961014"/>
            <a:ext cx="6439515" cy="891459"/>
          </a:xfrm>
          <a:prstGeom prst="rect">
            <a:avLst/>
          </a:prstGeom>
        </p:spPr>
        <p:txBody>
          <a:bodyPr lIns="0" tIns="0" rIns="0" bIns="0" rtlCol="0" anchor="t">
            <a:spAutoFit/>
          </a:bodyPr>
          <a:lstStyle/>
          <a:p>
            <a:pPr algn="ctr">
              <a:lnSpc>
                <a:spcPts val="7080"/>
              </a:lnSpc>
            </a:pPr>
            <a:r>
              <a:rPr lang="en-US" sz="6000" spc="192">
                <a:solidFill>
                  <a:srgbClr val="FFFFFF"/>
                </a:solidFill>
                <a:latin typeface="Montserrat Heavy"/>
              </a:rPr>
              <a:t>Reto</a:t>
            </a:r>
          </a:p>
        </p:txBody>
      </p:sp>
      <p:sp>
        <p:nvSpPr>
          <p:cNvPr id="5" name="TextBox 5"/>
          <p:cNvSpPr txBox="1"/>
          <p:nvPr/>
        </p:nvSpPr>
        <p:spPr>
          <a:xfrm>
            <a:off x="4293204" y="4187097"/>
            <a:ext cx="9633401" cy="2602540"/>
          </a:xfrm>
          <a:prstGeom prst="rect">
            <a:avLst/>
          </a:prstGeom>
        </p:spPr>
        <p:txBody>
          <a:bodyPr lIns="0" tIns="0" rIns="0" bIns="0" rtlCol="0" anchor="t">
            <a:spAutoFit/>
          </a:bodyPr>
          <a:lstStyle/>
          <a:p>
            <a:pPr algn="just">
              <a:lnSpc>
                <a:spcPts val="3519"/>
              </a:lnSpc>
            </a:pPr>
            <a:r>
              <a:rPr lang="en-US" sz="2199">
                <a:solidFill>
                  <a:srgbClr val="FFFFFF"/>
                </a:solidFill>
                <a:latin typeface="Montserrat"/>
              </a:rPr>
              <a:t>El objetico es diseñar y construir una situación para mejorar la </a:t>
            </a:r>
            <a:r>
              <a:rPr lang="en-US" sz="2199">
                <a:solidFill>
                  <a:srgbClr val="FFFFFF"/>
                </a:solidFill>
                <a:latin typeface="Montserrat Bold"/>
              </a:rPr>
              <a:t>disponibilidad, la accesibilidad y efectividad de la información</a:t>
            </a:r>
            <a:r>
              <a:rPr lang="en-US" sz="2199">
                <a:solidFill>
                  <a:srgbClr val="FFFFFF"/>
                </a:solidFill>
                <a:latin typeface="Montserrat"/>
              </a:rPr>
              <a:t> que utilizan los agentes de atención al cliente para resolver las consultas que reciben. las soluciones deben basarse en el modelo de sistemas distribuidos, permitiendo la integración de diferentes fuentes de información en una sola plataforma.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A38"/>
        </a:solidFill>
        <a:effectLst/>
      </p:bgPr>
    </p:bg>
    <p:spTree>
      <p:nvGrpSpPr>
        <p:cNvPr id="1" name=""/>
        <p:cNvGrpSpPr/>
        <p:nvPr/>
      </p:nvGrpSpPr>
      <p:grpSpPr>
        <a:xfrm>
          <a:off x="0" y="0"/>
          <a:ext cx="0" cy="0"/>
          <a:chOff x="0" y="0"/>
          <a:chExt cx="0" cy="0"/>
        </a:xfrm>
      </p:grpSpPr>
      <p:sp>
        <p:nvSpPr>
          <p:cNvPr id="2" name="Freeform 2"/>
          <p:cNvSpPr/>
          <p:nvPr/>
        </p:nvSpPr>
        <p:spPr>
          <a:xfrm>
            <a:off x="4117651" y="3943548"/>
            <a:ext cx="1057957" cy="1334579"/>
          </a:xfrm>
          <a:custGeom>
            <a:avLst/>
            <a:gdLst/>
            <a:ahLst/>
            <a:cxnLst/>
            <a:rect l="l" t="t" r="r" b="b"/>
            <a:pathLst>
              <a:path w="1057957" h="1334579">
                <a:moveTo>
                  <a:pt x="0" y="0"/>
                </a:moveTo>
                <a:lnTo>
                  <a:pt x="1057957" y="0"/>
                </a:lnTo>
                <a:lnTo>
                  <a:pt x="1057957" y="1334580"/>
                </a:lnTo>
                <a:lnTo>
                  <a:pt x="0" y="1334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a:off x="669030" y="507886"/>
            <a:ext cx="1302034" cy="1041627"/>
          </a:xfrm>
          <a:custGeom>
            <a:avLst/>
            <a:gdLst/>
            <a:ahLst/>
            <a:cxnLst/>
            <a:rect l="l" t="t" r="r" b="b"/>
            <a:pathLst>
              <a:path w="1302034" h="1041627">
                <a:moveTo>
                  <a:pt x="0" y="0"/>
                </a:moveTo>
                <a:lnTo>
                  <a:pt x="1302034" y="0"/>
                </a:lnTo>
                <a:lnTo>
                  <a:pt x="1302034" y="1041628"/>
                </a:lnTo>
                <a:lnTo>
                  <a:pt x="0" y="10416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4" name="Freeform 4"/>
          <p:cNvSpPr/>
          <p:nvPr/>
        </p:nvSpPr>
        <p:spPr>
          <a:xfrm>
            <a:off x="669030" y="7088357"/>
            <a:ext cx="1302034" cy="1302034"/>
          </a:xfrm>
          <a:custGeom>
            <a:avLst/>
            <a:gdLst/>
            <a:ahLst/>
            <a:cxnLst/>
            <a:rect l="l" t="t" r="r" b="b"/>
            <a:pathLst>
              <a:path w="1302034" h="1302034">
                <a:moveTo>
                  <a:pt x="0" y="0"/>
                </a:moveTo>
                <a:lnTo>
                  <a:pt x="1302034" y="0"/>
                </a:lnTo>
                <a:lnTo>
                  <a:pt x="1302034" y="1302033"/>
                </a:lnTo>
                <a:lnTo>
                  <a:pt x="0" y="1302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5" name="AutoShape 5"/>
          <p:cNvSpPr/>
          <p:nvPr/>
        </p:nvSpPr>
        <p:spPr>
          <a:xfrm>
            <a:off x="1971064" y="1028700"/>
            <a:ext cx="2146587" cy="3582138"/>
          </a:xfrm>
          <a:prstGeom prst="line">
            <a:avLst/>
          </a:prstGeom>
          <a:ln w="38100" cap="flat">
            <a:solidFill>
              <a:srgbClr val="FFFFFF"/>
            </a:solidFill>
            <a:prstDash val="lgDash"/>
            <a:headEnd type="none" w="sm" len="sm"/>
            <a:tailEnd type="none" w="sm" len="sm"/>
          </a:ln>
        </p:spPr>
        <p:txBody>
          <a:bodyPr/>
          <a:lstStyle/>
          <a:p>
            <a:endParaRPr lang="es-CO"/>
          </a:p>
        </p:txBody>
      </p:sp>
      <p:sp>
        <p:nvSpPr>
          <p:cNvPr id="6" name="AutoShape 6"/>
          <p:cNvSpPr/>
          <p:nvPr/>
        </p:nvSpPr>
        <p:spPr>
          <a:xfrm flipV="1">
            <a:off x="1971064" y="4610838"/>
            <a:ext cx="2146587" cy="3128536"/>
          </a:xfrm>
          <a:prstGeom prst="line">
            <a:avLst/>
          </a:prstGeom>
          <a:ln w="38100" cap="flat">
            <a:solidFill>
              <a:srgbClr val="FFFFFF"/>
            </a:solidFill>
            <a:prstDash val="lgDash"/>
            <a:headEnd type="none" w="sm" len="sm"/>
            <a:tailEnd type="none" w="sm" len="sm"/>
          </a:ln>
        </p:spPr>
        <p:txBody>
          <a:bodyPr/>
          <a:lstStyle/>
          <a:p>
            <a:endParaRPr lang="es-CO"/>
          </a:p>
        </p:txBody>
      </p:sp>
      <p:grpSp>
        <p:nvGrpSpPr>
          <p:cNvPr id="7" name="Group 7"/>
          <p:cNvGrpSpPr/>
          <p:nvPr/>
        </p:nvGrpSpPr>
        <p:grpSpPr>
          <a:xfrm>
            <a:off x="6492703" y="3973214"/>
            <a:ext cx="1275248" cy="1275248"/>
            <a:chOff x="0" y="0"/>
            <a:chExt cx="1700331" cy="1700331"/>
          </a:xfrm>
        </p:grpSpPr>
        <p:sp>
          <p:nvSpPr>
            <p:cNvPr id="8" name="Freeform 8"/>
            <p:cNvSpPr/>
            <p:nvPr/>
          </p:nvSpPr>
          <p:spPr>
            <a:xfrm>
              <a:off x="351785" y="462675"/>
              <a:ext cx="996760" cy="774981"/>
            </a:xfrm>
            <a:custGeom>
              <a:avLst/>
              <a:gdLst/>
              <a:ahLst/>
              <a:cxnLst/>
              <a:rect l="l" t="t" r="r" b="b"/>
              <a:pathLst>
                <a:path w="996760" h="774981">
                  <a:moveTo>
                    <a:pt x="0" y="0"/>
                  </a:moveTo>
                  <a:lnTo>
                    <a:pt x="996760" y="0"/>
                  </a:lnTo>
                  <a:lnTo>
                    <a:pt x="996760" y="774981"/>
                  </a:lnTo>
                  <a:lnTo>
                    <a:pt x="0" y="7749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grpSp>
          <p:nvGrpSpPr>
            <p:cNvPr id="9" name="Group 9"/>
            <p:cNvGrpSpPr/>
            <p:nvPr/>
          </p:nvGrpSpPr>
          <p:grpSpPr>
            <a:xfrm>
              <a:off x="0" y="0"/>
              <a:ext cx="1700331" cy="17003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2" name="AutoShape 12"/>
          <p:cNvSpPr/>
          <p:nvPr/>
        </p:nvSpPr>
        <p:spPr>
          <a:xfrm>
            <a:off x="5175608" y="4610838"/>
            <a:ext cx="1317095" cy="0"/>
          </a:xfrm>
          <a:prstGeom prst="line">
            <a:avLst/>
          </a:prstGeom>
          <a:ln w="38100" cap="flat">
            <a:solidFill>
              <a:srgbClr val="FFFFFF"/>
            </a:solidFill>
            <a:prstDash val="lgDash"/>
            <a:headEnd type="none" w="sm" len="sm"/>
            <a:tailEnd type="none" w="sm" len="sm"/>
          </a:ln>
        </p:spPr>
        <p:txBody>
          <a:bodyPr/>
          <a:lstStyle/>
          <a:p>
            <a:endParaRPr lang="es-CO"/>
          </a:p>
        </p:txBody>
      </p:sp>
      <p:sp>
        <p:nvSpPr>
          <p:cNvPr id="13" name="Freeform 13"/>
          <p:cNvSpPr/>
          <p:nvPr/>
        </p:nvSpPr>
        <p:spPr>
          <a:xfrm>
            <a:off x="15226493" y="904875"/>
            <a:ext cx="1172038" cy="1172038"/>
          </a:xfrm>
          <a:custGeom>
            <a:avLst/>
            <a:gdLst/>
            <a:ahLst/>
            <a:cxnLst/>
            <a:rect l="l" t="t" r="r" b="b"/>
            <a:pathLst>
              <a:path w="1172038" h="1172038">
                <a:moveTo>
                  <a:pt x="0" y="0"/>
                </a:moveTo>
                <a:lnTo>
                  <a:pt x="1172038" y="0"/>
                </a:lnTo>
                <a:lnTo>
                  <a:pt x="1172038" y="1172038"/>
                </a:lnTo>
                <a:lnTo>
                  <a:pt x="0" y="11720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4" name="Freeform 14"/>
          <p:cNvSpPr/>
          <p:nvPr/>
        </p:nvSpPr>
        <p:spPr>
          <a:xfrm>
            <a:off x="15123599" y="4054484"/>
            <a:ext cx="1172038" cy="1172038"/>
          </a:xfrm>
          <a:custGeom>
            <a:avLst/>
            <a:gdLst/>
            <a:ahLst/>
            <a:cxnLst/>
            <a:rect l="l" t="t" r="r" b="b"/>
            <a:pathLst>
              <a:path w="1172038" h="1172038">
                <a:moveTo>
                  <a:pt x="0" y="0"/>
                </a:moveTo>
                <a:lnTo>
                  <a:pt x="1172039" y="0"/>
                </a:lnTo>
                <a:lnTo>
                  <a:pt x="1172039" y="1172039"/>
                </a:lnTo>
                <a:lnTo>
                  <a:pt x="0" y="1172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5" name="Freeform 15"/>
          <p:cNvSpPr/>
          <p:nvPr/>
        </p:nvSpPr>
        <p:spPr>
          <a:xfrm>
            <a:off x="15226493" y="7596223"/>
            <a:ext cx="1172038" cy="1172038"/>
          </a:xfrm>
          <a:custGeom>
            <a:avLst/>
            <a:gdLst/>
            <a:ahLst/>
            <a:cxnLst/>
            <a:rect l="l" t="t" r="r" b="b"/>
            <a:pathLst>
              <a:path w="1172038" h="1172038">
                <a:moveTo>
                  <a:pt x="0" y="0"/>
                </a:moveTo>
                <a:lnTo>
                  <a:pt x="1172038" y="0"/>
                </a:lnTo>
                <a:lnTo>
                  <a:pt x="1172038" y="1172038"/>
                </a:lnTo>
                <a:lnTo>
                  <a:pt x="0" y="11720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6" name="Freeform 16"/>
          <p:cNvSpPr/>
          <p:nvPr/>
        </p:nvSpPr>
        <p:spPr>
          <a:xfrm>
            <a:off x="10070190" y="691372"/>
            <a:ext cx="1578816" cy="1578816"/>
          </a:xfrm>
          <a:custGeom>
            <a:avLst/>
            <a:gdLst/>
            <a:ahLst/>
            <a:cxnLst/>
            <a:rect l="l" t="t" r="r" b="b"/>
            <a:pathLst>
              <a:path w="1578816" h="1578816">
                <a:moveTo>
                  <a:pt x="0" y="0"/>
                </a:moveTo>
                <a:lnTo>
                  <a:pt x="1578816" y="0"/>
                </a:lnTo>
                <a:lnTo>
                  <a:pt x="1578816" y="1578815"/>
                </a:lnTo>
                <a:lnTo>
                  <a:pt x="0" y="15788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7" name="AutoShape 17"/>
          <p:cNvSpPr/>
          <p:nvPr/>
        </p:nvSpPr>
        <p:spPr>
          <a:xfrm flipH="1">
            <a:off x="7767951" y="1480780"/>
            <a:ext cx="2302239" cy="3130058"/>
          </a:xfrm>
          <a:prstGeom prst="line">
            <a:avLst/>
          </a:prstGeom>
          <a:ln w="38100" cap="flat">
            <a:solidFill>
              <a:srgbClr val="FFFFFF"/>
            </a:solidFill>
            <a:prstDash val="lgDash"/>
            <a:headEnd type="none" w="sm" len="sm"/>
            <a:tailEnd type="none" w="sm" len="sm"/>
          </a:ln>
        </p:spPr>
        <p:txBody>
          <a:bodyPr/>
          <a:lstStyle/>
          <a:p>
            <a:endParaRPr lang="es-CO"/>
          </a:p>
        </p:txBody>
      </p:sp>
      <p:sp>
        <p:nvSpPr>
          <p:cNvPr id="18" name="Freeform 18"/>
          <p:cNvSpPr/>
          <p:nvPr/>
        </p:nvSpPr>
        <p:spPr>
          <a:xfrm>
            <a:off x="10070190" y="3851096"/>
            <a:ext cx="1578816" cy="1578816"/>
          </a:xfrm>
          <a:custGeom>
            <a:avLst/>
            <a:gdLst/>
            <a:ahLst/>
            <a:cxnLst/>
            <a:rect l="l" t="t" r="r" b="b"/>
            <a:pathLst>
              <a:path w="1578816" h="1578816">
                <a:moveTo>
                  <a:pt x="0" y="0"/>
                </a:moveTo>
                <a:lnTo>
                  <a:pt x="1578816" y="0"/>
                </a:lnTo>
                <a:lnTo>
                  <a:pt x="1578816" y="1578815"/>
                </a:lnTo>
                <a:lnTo>
                  <a:pt x="0" y="15788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9" name="AutoShape 19"/>
          <p:cNvSpPr/>
          <p:nvPr/>
        </p:nvSpPr>
        <p:spPr>
          <a:xfrm flipH="1" flipV="1">
            <a:off x="7767951" y="4610838"/>
            <a:ext cx="2302239" cy="29666"/>
          </a:xfrm>
          <a:prstGeom prst="line">
            <a:avLst/>
          </a:prstGeom>
          <a:ln w="38100" cap="flat">
            <a:solidFill>
              <a:srgbClr val="FFFFFF"/>
            </a:solidFill>
            <a:prstDash val="lgDash"/>
            <a:headEnd type="none" w="sm" len="sm"/>
            <a:tailEnd type="none" w="sm" len="sm"/>
          </a:ln>
        </p:spPr>
        <p:txBody>
          <a:bodyPr/>
          <a:lstStyle/>
          <a:p>
            <a:endParaRPr lang="es-CO"/>
          </a:p>
        </p:txBody>
      </p:sp>
      <p:sp>
        <p:nvSpPr>
          <p:cNvPr id="20" name="AutoShape 20"/>
          <p:cNvSpPr/>
          <p:nvPr/>
        </p:nvSpPr>
        <p:spPr>
          <a:xfrm flipH="1">
            <a:off x="11649006" y="4640504"/>
            <a:ext cx="3474594" cy="0"/>
          </a:xfrm>
          <a:prstGeom prst="line">
            <a:avLst/>
          </a:prstGeom>
          <a:ln w="38100" cap="flat">
            <a:solidFill>
              <a:srgbClr val="FFFFFF"/>
            </a:solidFill>
            <a:prstDash val="lgDash"/>
            <a:headEnd type="none" w="sm" len="sm"/>
            <a:tailEnd type="none" w="sm" len="sm"/>
          </a:ln>
        </p:spPr>
        <p:txBody>
          <a:bodyPr/>
          <a:lstStyle/>
          <a:p>
            <a:endParaRPr lang="es-CO"/>
          </a:p>
        </p:txBody>
      </p:sp>
      <p:sp>
        <p:nvSpPr>
          <p:cNvPr id="21" name="AutoShape 21"/>
          <p:cNvSpPr/>
          <p:nvPr/>
        </p:nvSpPr>
        <p:spPr>
          <a:xfrm flipH="1" flipV="1">
            <a:off x="7767951" y="4610838"/>
            <a:ext cx="2302239" cy="3571404"/>
          </a:xfrm>
          <a:prstGeom prst="line">
            <a:avLst/>
          </a:prstGeom>
          <a:ln w="38100" cap="flat">
            <a:solidFill>
              <a:srgbClr val="FFFFFF"/>
            </a:solidFill>
            <a:prstDash val="lgDash"/>
            <a:headEnd type="none" w="sm" len="sm"/>
            <a:tailEnd type="none" w="sm" len="sm"/>
          </a:ln>
        </p:spPr>
        <p:txBody>
          <a:bodyPr/>
          <a:lstStyle/>
          <a:p>
            <a:endParaRPr lang="es-CO"/>
          </a:p>
        </p:txBody>
      </p:sp>
      <p:sp>
        <p:nvSpPr>
          <p:cNvPr id="22" name="Freeform 22"/>
          <p:cNvSpPr/>
          <p:nvPr/>
        </p:nvSpPr>
        <p:spPr>
          <a:xfrm>
            <a:off x="10070190" y="7392834"/>
            <a:ext cx="1578816" cy="1578816"/>
          </a:xfrm>
          <a:custGeom>
            <a:avLst/>
            <a:gdLst/>
            <a:ahLst/>
            <a:cxnLst/>
            <a:rect l="l" t="t" r="r" b="b"/>
            <a:pathLst>
              <a:path w="1578816" h="1578816">
                <a:moveTo>
                  <a:pt x="0" y="0"/>
                </a:moveTo>
                <a:lnTo>
                  <a:pt x="1578816" y="0"/>
                </a:lnTo>
                <a:lnTo>
                  <a:pt x="1578816" y="1578816"/>
                </a:lnTo>
                <a:lnTo>
                  <a:pt x="0" y="15788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3" name="AutoShape 23"/>
          <p:cNvSpPr/>
          <p:nvPr/>
        </p:nvSpPr>
        <p:spPr>
          <a:xfrm flipH="1">
            <a:off x="11649006" y="8182242"/>
            <a:ext cx="3577487" cy="0"/>
          </a:xfrm>
          <a:prstGeom prst="line">
            <a:avLst/>
          </a:prstGeom>
          <a:ln w="38100" cap="flat">
            <a:solidFill>
              <a:srgbClr val="FFFFFF"/>
            </a:solidFill>
            <a:prstDash val="lgDash"/>
            <a:headEnd type="none" w="sm" len="sm"/>
            <a:tailEnd type="none" w="sm" len="sm"/>
          </a:ln>
        </p:spPr>
        <p:txBody>
          <a:bodyPr/>
          <a:lstStyle/>
          <a:p>
            <a:endParaRPr lang="es-CO"/>
          </a:p>
        </p:txBody>
      </p:sp>
      <p:sp>
        <p:nvSpPr>
          <p:cNvPr id="24" name="AutoShape 24"/>
          <p:cNvSpPr/>
          <p:nvPr/>
        </p:nvSpPr>
        <p:spPr>
          <a:xfrm flipH="1" flipV="1">
            <a:off x="11649006" y="1480780"/>
            <a:ext cx="3577487" cy="10115"/>
          </a:xfrm>
          <a:prstGeom prst="line">
            <a:avLst/>
          </a:prstGeom>
          <a:ln w="38100" cap="flat">
            <a:solidFill>
              <a:srgbClr val="FFFFFF"/>
            </a:solidFill>
            <a:prstDash val="lgDash"/>
            <a:headEnd type="none" w="sm" len="sm"/>
            <a:tailEnd type="none" w="sm" len="sm"/>
          </a:ln>
        </p:spPr>
        <p:txBody>
          <a:bodyPr/>
          <a:lstStyle/>
          <a:p>
            <a:endParaRPr lang="es-CO"/>
          </a:p>
        </p:txBody>
      </p:sp>
      <p:sp>
        <p:nvSpPr>
          <p:cNvPr id="25" name="Freeform 25"/>
          <p:cNvSpPr/>
          <p:nvPr/>
        </p:nvSpPr>
        <p:spPr>
          <a:xfrm>
            <a:off x="401151" y="3721665"/>
            <a:ext cx="1707211" cy="1778345"/>
          </a:xfrm>
          <a:custGeom>
            <a:avLst/>
            <a:gdLst/>
            <a:ahLst/>
            <a:cxnLst/>
            <a:rect l="l" t="t" r="r" b="b"/>
            <a:pathLst>
              <a:path w="1707211" h="1778345">
                <a:moveTo>
                  <a:pt x="0" y="0"/>
                </a:moveTo>
                <a:lnTo>
                  <a:pt x="1707212" y="0"/>
                </a:lnTo>
                <a:lnTo>
                  <a:pt x="1707212" y="1778345"/>
                </a:lnTo>
                <a:lnTo>
                  <a:pt x="0" y="17783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26" name="TextBox 26"/>
          <p:cNvSpPr txBox="1"/>
          <p:nvPr/>
        </p:nvSpPr>
        <p:spPr>
          <a:xfrm>
            <a:off x="14516219" y="2284251"/>
            <a:ext cx="2592586" cy="280616"/>
          </a:xfrm>
          <a:prstGeom prst="rect">
            <a:avLst/>
          </a:prstGeom>
        </p:spPr>
        <p:txBody>
          <a:bodyPr lIns="0" tIns="0" rIns="0" bIns="0" rtlCol="0" anchor="t">
            <a:spAutoFit/>
          </a:bodyPr>
          <a:lstStyle/>
          <a:p>
            <a:pPr algn="r">
              <a:lnSpc>
                <a:spcPts val="2380"/>
              </a:lnSpc>
            </a:pPr>
            <a:r>
              <a:rPr lang="en-US" sz="1700">
                <a:solidFill>
                  <a:srgbClr val="FFFFFF"/>
                </a:solidFill>
                <a:latin typeface="Open Sans"/>
              </a:rPr>
              <a:t>Database Nodos de datos</a:t>
            </a:r>
          </a:p>
        </p:txBody>
      </p:sp>
      <p:sp>
        <p:nvSpPr>
          <p:cNvPr id="27" name="TextBox 27"/>
          <p:cNvSpPr txBox="1"/>
          <p:nvPr/>
        </p:nvSpPr>
        <p:spPr>
          <a:xfrm>
            <a:off x="13954056" y="5464648"/>
            <a:ext cx="3511126"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Database  Nodos de búsqueda</a:t>
            </a:r>
          </a:p>
        </p:txBody>
      </p:sp>
      <p:sp>
        <p:nvSpPr>
          <p:cNvPr id="28" name="TextBox 28"/>
          <p:cNvSpPr txBox="1"/>
          <p:nvPr/>
        </p:nvSpPr>
        <p:spPr>
          <a:xfrm>
            <a:off x="14242105" y="9006386"/>
            <a:ext cx="3140814"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Database Nodos de análisis</a:t>
            </a:r>
          </a:p>
        </p:txBody>
      </p:sp>
      <p:sp>
        <p:nvSpPr>
          <p:cNvPr id="29" name="TextBox 29"/>
          <p:cNvSpPr txBox="1"/>
          <p:nvPr/>
        </p:nvSpPr>
        <p:spPr>
          <a:xfrm>
            <a:off x="9947910" y="2525925"/>
            <a:ext cx="2356761" cy="280616"/>
          </a:xfrm>
          <a:prstGeom prst="rect">
            <a:avLst/>
          </a:prstGeom>
        </p:spPr>
        <p:txBody>
          <a:bodyPr lIns="0" tIns="0" rIns="0" bIns="0" rtlCol="0" anchor="t">
            <a:spAutoFit/>
          </a:bodyPr>
          <a:lstStyle/>
          <a:p>
            <a:pPr algn="r">
              <a:lnSpc>
                <a:spcPts val="2380"/>
              </a:lnSpc>
            </a:pPr>
            <a:r>
              <a:rPr lang="en-US" sz="1700">
                <a:solidFill>
                  <a:srgbClr val="FFFFFF"/>
                </a:solidFill>
                <a:latin typeface="Open Sans"/>
              </a:rPr>
              <a:t>Service Nodos de datos</a:t>
            </a:r>
          </a:p>
        </p:txBody>
      </p:sp>
      <p:sp>
        <p:nvSpPr>
          <p:cNvPr id="30" name="TextBox 30"/>
          <p:cNvSpPr txBox="1"/>
          <p:nvPr/>
        </p:nvSpPr>
        <p:spPr>
          <a:xfrm>
            <a:off x="9532814" y="5715661"/>
            <a:ext cx="3186951"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Service Nodos de búsqueda</a:t>
            </a:r>
          </a:p>
        </p:txBody>
      </p:sp>
      <p:sp>
        <p:nvSpPr>
          <p:cNvPr id="31" name="TextBox 31"/>
          <p:cNvSpPr txBox="1"/>
          <p:nvPr/>
        </p:nvSpPr>
        <p:spPr>
          <a:xfrm>
            <a:off x="9419483" y="9258300"/>
            <a:ext cx="2880230"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Service Nodos de análisis</a:t>
            </a:r>
          </a:p>
        </p:txBody>
      </p:sp>
      <p:sp>
        <p:nvSpPr>
          <p:cNvPr id="32" name="TextBox 32"/>
          <p:cNvSpPr txBox="1"/>
          <p:nvPr/>
        </p:nvSpPr>
        <p:spPr>
          <a:xfrm>
            <a:off x="531732" y="1825000"/>
            <a:ext cx="1576631" cy="251914"/>
          </a:xfrm>
          <a:prstGeom prst="rect">
            <a:avLst/>
          </a:prstGeom>
        </p:spPr>
        <p:txBody>
          <a:bodyPr lIns="0" tIns="0" rIns="0" bIns="0" rtlCol="0" anchor="t">
            <a:spAutoFit/>
          </a:bodyPr>
          <a:lstStyle/>
          <a:p>
            <a:pPr algn="ctr">
              <a:lnSpc>
                <a:spcPts val="2006"/>
              </a:lnSpc>
              <a:spcBef>
                <a:spcPct val="0"/>
              </a:spcBef>
            </a:pPr>
            <a:r>
              <a:rPr lang="en-US" sz="1700" spc="54" dirty="0">
                <a:solidFill>
                  <a:srgbClr val="FFFFFF"/>
                </a:solidFill>
                <a:latin typeface="Montserrat"/>
              </a:rPr>
              <a:t>WEB Browser</a:t>
            </a:r>
          </a:p>
        </p:txBody>
      </p:sp>
      <p:sp>
        <p:nvSpPr>
          <p:cNvPr id="33" name="TextBox 33"/>
          <p:cNvSpPr txBox="1"/>
          <p:nvPr/>
        </p:nvSpPr>
        <p:spPr>
          <a:xfrm>
            <a:off x="206001" y="8516347"/>
            <a:ext cx="2228092"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Llamada Telefonica</a:t>
            </a:r>
          </a:p>
        </p:txBody>
      </p:sp>
      <p:sp>
        <p:nvSpPr>
          <p:cNvPr id="34" name="AutoShape 34"/>
          <p:cNvSpPr/>
          <p:nvPr/>
        </p:nvSpPr>
        <p:spPr>
          <a:xfrm flipH="1" flipV="1">
            <a:off x="2108363" y="4610838"/>
            <a:ext cx="712450" cy="0"/>
          </a:xfrm>
          <a:prstGeom prst="line">
            <a:avLst/>
          </a:prstGeom>
          <a:ln w="38100" cap="flat">
            <a:solidFill>
              <a:srgbClr val="FFFFFF"/>
            </a:solidFill>
            <a:prstDash val="lgDash"/>
            <a:headEnd type="none" w="sm" len="sm"/>
            <a:tailEnd type="none" w="sm" len="sm"/>
          </a:ln>
        </p:spPr>
        <p:txBody>
          <a:bodyPr/>
          <a:lstStyle/>
          <a:p>
            <a:endParaRPr lang="es-CO"/>
          </a:p>
        </p:txBody>
      </p:sp>
      <p:sp>
        <p:nvSpPr>
          <p:cNvPr id="35" name="TextBox 35"/>
          <p:cNvSpPr txBox="1"/>
          <p:nvPr/>
        </p:nvSpPr>
        <p:spPr>
          <a:xfrm>
            <a:off x="666218" y="5776235"/>
            <a:ext cx="1307658" cy="251914"/>
          </a:xfrm>
          <a:prstGeom prst="rect">
            <a:avLst/>
          </a:prstGeom>
        </p:spPr>
        <p:txBody>
          <a:bodyPr lIns="0" tIns="0" rIns="0" bIns="0" rtlCol="0" anchor="t">
            <a:spAutoFit/>
          </a:bodyPr>
          <a:lstStyle/>
          <a:p>
            <a:pPr algn="ctr">
              <a:lnSpc>
                <a:spcPts val="2006"/>
              </a:lnSpc>
              <a:spcBef>
                <a:spcPct val="0"/>
              </a:spcBef>
            </a:pPr>
            <a:r>
              <a:rPr lang="en-US" sz="1700" spc="54">
                <a:solidFill>
                  <a:srgbClr val="FFFFFF"/>
                </a:solidFill>
                <a:latin typeface="Montserrat"/>
              </a:rPr>
              <a:t>Mobile App</a:t>
            </a:r>
          </a:p>
        </p:txBody>
      </p:sp>
      <p:sp>
        <p:nvSpPr>
          <p:cNvPr id="36" name="TextBox 32">
            <a:extLst>
              <a:ext uri="{FF2B5EF4-FFF2-40B4-BE49-F238E27FC236}">
                <a16:creationId xmlns:a16="http://schemas.microsoft.com/office/drawing/2014/main" id="{DE9553ED-2DF5-7362-C293-DA4927E0A6A4}"/>
              </a:ext>
            </a:extLst>
          </p:cNvPr>
          <p:cNvSpPr txBox="1"/>
          <p:nvPr/>
        </p:nvSpPr>
        <p:spPr>
          <a:xfrm>
            <a:off x="6304627" y="5442789"/>
            <a:ext cx="1576631" cy="256480"/>
          </a:xfrm>
          <a:prstGeom prst="rect">
            <a:avLst/>
          </a:prstGeom>
        </p:spPr>
        <p:txBody>
          <a:bodyPr lIns="0" tIns="0" rIns="0" bIns="0" rtlCol="0" anchor="t">
            <a:spAutoFit/>
          </a:bodyPr>
          <a:lstStyle/>
          <a:p>
            <a:pPr algn="ctr">
              <a:lnSpc>
                <a:spcPts val="2006"/>
              </a:lnSpc>
              <a:spcBef>
                <a:spcPct val="0"/>
              </a:spcBef>
            </a:pPr>
            <a:r>
              <a:rPr lang="en-US" sz="1700" spc="54" dirty="0">
                <a:solidFill>
                  <a:srgbClr val="FFFFFF"/>
                </a:solidFill>
                <a:latin typeface="Montserrat"/>
              </a:rPr>
              <a:t>API Gateway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9444" r="-19444"/>
            </a:stretch>
          </a:blipFill>
        </p:spPr>
        <p:txBody>
          <a:bodyPr/>
          <a:lstStyle/>
          <a:p>
            <a:endParaRPr lang="es-CO"/>
          </a:p>
        </p:txBody>
      </p:sp>
      <p:grpSp>
        <p:nvGrpSpPr>
          <p:cNvPr id="3" name="Group 3"/>
          <p:cNvGrpSpPr/>
          <p:nvPr/>
        </p:nvGrpSpPr>
        <p:grpSpPr>
          <a:xfrm>
            <a:off x="2016857" y="3784125"/>
            <a:ext cx="3096912" cy="1672267"/>
            <a:chOff x="0" y="0"/>
            <a:chExt cx="922854" cy="498322"/>
          </a:xfrm>
        </p:grpSpPr>
        <p:sp>
          <p:nvSpPr>
            <p:cNvPr id="4" name="Freeform 4"/>
            <p:cNvSpPr/>
            <p:nvPr/>
          </p:nvSpPr>
          <p:spPr>
            <a:xfrm>
              <a:off x="0" y="0"/>
              <a:ext cx="922854" cy="498322"/>
            </a:xfrm>
            <a:custGeom>
              <a:avLst/>
              <a:gdLst/>
              <a:ahLst/>
              <a:cxnLst/>
              <a:rect l="l" t="t" r="r" b="b"/>
              <a:pathLst>
                <a:path w="922854" h="498322">
                  <a:moveTo>
                    <a:pt x="52498" y="0"/>
                  </a:moveTo>
                  <a:lnTo>
                    <a:pt x="870356" y="0"/>
                  </a:lnTo>
                  <a:cubicBezTo>
                    <a:pt x="899350" y="0"/>
                    <a:pt x="922854" y="23504"/>
                    <a:pt x="922854" y="52498"/>
                  </a:cubicBezTo>
                  <a:lnTo>
                    <a:pt x="922854" y="445824"/>
                  </a:lnTo>
                  <a:cubicBezTo>
                    <a:pt x="922854" y="474818"/>
                    <a:pt x="899350" y="498322"/>
                    <a:pt x="870356" y="498322"/>
                  </a:cubicBezTo>
                  <a:lnTo>
                    <a:pt x="52498" y="498322"/>
                  </a:lnTo>
                  <a:cubicBezTo>
                    <a:pt x="23504" y="498322"/>
                    <a:pt x="0" y="474818"/>
                    <a:pt x="0" y="445824"/>
                  </a:cubicBezTo>
                  <a:lnTo>
                    <a:pt x="0" y="52498"/>
                  </a:lnTo>
                  <a:cubicBezTo>
                    <a:pt x="0" y="23504"/>
                    <a:pt x="23504" y="0"/>
                    <a:pt x="52498" y="0"/>
                  </a:cubicBezTo>
                  <a:close/>
                </a:path>
              </a:pathLst>
            </a:custGeom>
            <a:solidFill>
              <a:srgbClr val="9CB7ED"/>
            </a:solidFill>
            <a:ln w="47625" cap="rnd">
              <a:solidFill>
                <a:srgbClr val="5E17EB"/>
              </a:solidFill>
              <a:prstDash val="solid"/>
              <a:round/>
            </a:ln>
          </p:spPr>
          <p:txBody>
            <a:bodyPr/>
            <a:lstStyle/>
            <a:p>
              <a:endParaRPr lang="es-CO"/>
            </a:p>
          </p:txBody>
        </p:sp>
        <p:sp>
          <p:nvSpPr>
            <p:cNvPr id="5" name="TextBox 5"/>
            <p:cNvSpPr txBox="1"/>
            <p:nvPr/>
          </p:nvSpPr>
          <p:spPr>
            <a:xfrm>
              <a:off x="0" y="9525"/>
              <a:ext cx="922854" cy="488797"/>
            </a:xfrm>
            <a:prstGeom prst="rect">
              <a:avLst/>
            </a:prstGeom>
          </p:spPr>
          <p:txBody>
            <a:bodyPr lIns="50800" tIns="50800" rIns="50800" bIns="50800" rtlCol="0" anchor="ctr"/>
            <a:lstStyle/>
            <a:p>
              <a:pPr algn="ctr">
                <a:lnSpc>
                  <a:spcPts val="2831"/>
                </a:lnSpc>
              </a:pPr>
              <a:r>
                <a:rPr lang="en-US" sz="2399" spc="76">
                  <a:solidFill>
                    <a:srgbClr val="000000"/>
                  </a:solidFill>
                  <a:latin typeface="Montserrat"/>
                </a:rPr>
                <a:t>Arquitectura de microservicios</a:t>
              </a:r>
            </a:p>
          </p:txBody>
        </p:sp>
      </p:grpSp>
      <p:sp>
        <p:nvSpPr>
          <p:cNvPr id="6" name="TextBox 6"/>
          <p:cNvSpPr txBox="1"/>
          <p:nvPr/>
        </p:nvSpPr>
        <p:spPr>
          <a:xfrm>
            <a:off x="1028700" y="1845889"/>
            <a:ext cx="16392679" cy="1181735"/>
          </a:xfrm>
          <a:prstGeom prst="rect">
            <a:avLst/>
          </a:prstGeom>
        </p:spPr>
        <p:txBody>
          <a:bodyPr lIns="0" tIns="0" rIns="0" bIns="0" rtlCol="0" anchor="t">
            <a:spAutoFit/>
          </a:bodyPr>
          <a:lstStyle/>
          <a:p>
            <a:pPr>
              <a:lnSpc>
                <a:spcPts val="4720"/>
              </a:lnSpc>
            </a:pPr>
            <a:r>
              <a:rPr lang="en-US" sz="4000" spc="128">
                <a:solidFill>
                  <a:srgbClr val="FFFFFF"/>
                </a:solidFill>
                <a:latin typeface="Montserrat Heavy"/>
              </a:rPr>
              <a:t>1. ¿Qué modelos de estructuras distribuidas recomendarían para este escenario?</a:t>
            </a:r>
          </a:p>
        </p:txBody>
      </p:sp>
      <p:sp>
        <p:nvSpPr>
          <p:cNvPr id="7" name="TextBox 7"/>
          <p:cNvSpPr txBox="1"/>
          <p:nvPr/>
        </p:nvSpPr>
        <p:spPr>
          <a:xfrm>
            <a:off x="1028700" y="6080653"/>
            <a:ext cx="16392679" cy="1197158"/>
          </a:xfrm>
          <a:prstGeom prst="rect">
            <a:avLst/>
          </a:prstGeom>
        </p:spPr>
        <p:txBody>
          <a:bodyPr lIns="0" tIns="0" rIns="0" bIns="0" rtlCol="0" anchor="t">
            <a:spAutoFit/>
          </a:bodyPr>
          <a:lstStyle/>
          <a:p>
            <a:pPr algn="just">
              <a:lnSpc>
                <a:spcPts val="3185"/>
              </a:lnSpc>
              <a:spcBef>
                <a:spcPct val="0"/>
              </a:spcBef>
            </a:pPr>
            <a:r>
              <a:rPr lang="en-US" sz="2699" spc="86">
                <a:solidFill>
                  <a:srgbClr val="FFFFFF"/>
                </a:solidFill>
                <a:latin typeface="Montserrat"/>
              </a:rPr>
              <a:t>La arquitectura de microservicios es un enfoque para desarrollar una aplicación como un conjunto de servicios pequeños e independientes, cada uno ejecutándose en su propio proceso y comunicándose a través de mecanismos ligeros como HTTP/REST o mensajería.</a:t>
            </a:r>
          </a:p>
        </p:txBody>
      </p:sp>
      <p:grpSp>
        <p:nvGrpSpPr>
          <p:cNvPr id="8" name="Group 8"/>
          <p:cNvGrpSpPr/>
          <p:nvPr/>
        </p:nvGrpSpPr>
        <p:grpSpPr>
          <a:xfrm>
            <a:off x="5885294" y="3689327"/>
            <a:ext cx="3096912" cy="1672267"/>
            <a:chOff x="0" y="0"/>
            <a:chExt cx="922854" cy="498322"/>
          </a:xfrm>
        </p:grpSpPr>
        <p:sp>
          <p:nvSpPr>
            <p:cNvPr id="9" name="Freeform 9"/>
            <p:cNvSpPr/>
            <p:nvPr/>
          </p:nvSpPr>
          <p:spPr>
            <a:xfrm>
              <a:off x="0" y="0"/>
              <a:ext cx="922854" cy="498322"/>
            </a:xfrm>
            <a:custGeom>
              <a:avLst/>
              <a:gdLst/>
              <a:ahLst/>
              <a:cxnLst/>
              <a:rect l="l" t="t" r="r" b="b"/>
              <a:pathLst>
                <a:path w="922854" h="498322">
                  <a:moveTo>
                    <a:pt x="52498" y="0"/>
                  </a:moveTo>
                  <a:lnTo>
                    <a:pt x="870356" y="0"/>
                  </a:lnTo>
                  <a:cubicBezTo>
                    <a:pt x="899350" y="0"/>
                    <a:pt x="922854" y="23504"/>
                    <a:pt x="922854" y="52498"/>
                  </a:cubicBezTo>
                  <a:lnTo>
                    <a:pt x="922854" y="445824"/>
                  </a:lnTo>
                  <a:cubicBezTo>
                    <a:pt x="922854" y="474818"/>
                    <a:pt x="899350" y="498322"/>
                    <a:pt x="870356" y="498322"/>
                  </a:cubicBezTo>
                  <a:lnTo>
                    <a:pt x="52498" y="498322"/>
                  </a:lnTo>
                  <a:cubicBezTo>
                    <a:pt x="23504" y="498322"/>
                    <a:pt x="0" y="474818"/>
                    <a:pt x="0" y="445824"/>
                  </a:cubicBezTo>
                  <a:lnTo>
                    <a:pt x="0" y="52498"/>
                  </a:lnTo>
                  <a:cubicBezTo>
                    <a:pt x="0" y="23504"/>
                    <a:pt x="23504" y="0"/>
                    <a:pt x="52498" y="0"/>
                  </a:cubicBezTo>
                  <a:close/>
                </a:path>
              </a:pathLst>
            </a:custGeom>
            <a:solidFill>
              <a:srgbClr val="FFFFFF"/>
            </a:solidFill>
          </p:spPr>
          <p:txBody>
            <a:bodyPr/>
            <a:lstStyle/>
            <a:p>
              <a:endParaRPr lang="es-CO"/>
            </a:p>
          </p:txBody>
        </p:sp>
        <p:sp>
          <p:nvSpPr>
            <p:cNvPr id="10" name="TextBox 10"/>
            <p:cNvSpPr txBox="1"/>
            <p:nvPr/>
          </p:nvSpPr>
          <p:spPr>
            <a:xfrm>
              <a:off x="0" y="9525"/>
              <a:ext cx="922854" cy="488797"/>
            </a:xfrm>
            <a:prstGeom prst="rect">
              <a:avLst/>
            </a:prstGeom>
          </p:spPr>
          <p:txBody>
            <a:bodyPr lIns="50800" tIns="50800" rIns="50800" bIns="50800" rtlCol="0" anchor="ctr"/>
            <a:lstStyle/>
            <a:p>
              <a:pPr algn="ctr">
                <a:lnSpc>
                  <a:spcPts val="2831"/>
                </a:lnSpc>
              </a:pPr>
              <a:r>
                <a:rPr lang="en-US" sz="2399" spc="76">
                  <a:solidFill>
                    <a:srgbClr val="000000"/>
                  </a:solidFill>
                  <a:latin typeface="Montserrat"/>
                </a:rPr>
                <a:t>Arquitectura de computación en la niebla (fog computing</a:t>
              </a:r>
            </a:p>
          </p:txBody>
        </p:sp>
      </p:grpSp>
      <p:grpSp>
        <p:nvGrpSpPr>
          <p:cNvPr id="11" name="Group 11"/>
          <p:cNvGrpSpPr/>
          <p:nvPr/>
        </p:nvGrpSpPr>
        <p:grpSpPr>
          <a:xfrm>
            <a:off x="9752536" y="3689327"/>
            <a:ext cx="3096912" cy="1672267"/>
            <a:chOff x="0" y="0"/>
            <a:chExt cx="922854" cy="498322"/>
          </a:xfrm>
        </p:grpSpPr>
        <p:sp>
          <p:nvSpPr>
            <p:cNvPr id="12" name="Freeform 12"/>
            <p:cNvSpPr/>
            <p:nvPr/>
          </p:nvSpPr>
          <p:spPr>
            <a:xfrm>
              <a:off x="0" y="0"/>
              <a:ext cx="922854" cy="498322"/>
            </a:xfrm>
            <a:custGeom>
              <a:avLst/>
              <a:gdLst/>
              <a:ahLst/>
              <a:cxnLst/>
              <a:rect l="l" t="t" r="r" b="b"/>
              <a:pathLst>
                <a:path w="922854" h="498322">
                  <a:moveTo>
                    <a:pt x="52498" y="0"/>
                  </a:moveTo>
                  <a:lnTo>
                    <a:pt x="870356" y="0"/>
                  </a:lnTo>
                  <a:cubicBezTo>
                    <a:pt x="899350" y="0"/>
                    <a:pt x="922854" y="23504"/>
                    <a:pt x="922854" y="52498"/>
                  </a:cubicBezTo>
                  <a:lnTo>
                    <a:pt x="922854" y="445824"/>
                  </a:lnTo>
                  <a:cubicBezTo>
                    <a:pt x="922854" y="474818"/>
                    <a:pt x="899350" y="498322"/>
                    <a:pt x="870356" y="498322"/>
                  </a:cubicBezTo>
                  <a:lnTo>
                    <a:pt x="52498" y="498322"/>
                  </a:lnTo>
                  <a:cubicBezTo>
                    <a:pt x="23504" y="498322"/>
                    <a:pt x="0" y="474818"/>
                    <a:pt x="0" y="445824"/>
                  </a:cubicBezTo>
                  <a:lnTo>
                    <a:pt x="0" y="52498"/>
                  </a:lnTo>
                  <a:cubicBezTo>
                    <a:pt x="0" y="23504"/>
                    <a:pt x="23504" y="0"/>
                    <a:pt x="52498" y="0"/>
                  </a:cubicBezTo>
                  <a:close/>
                </a:path>
              </a:pathLst>
            </a:custGeom>
            <a:solidFill>
              <a:srgbClr val="FFFFFF"/>
            </a:solidFill>
          </p:spPr>
          <p:txBody>
            <a:bodyPr/>
            <a:lstStyle/>
            <a:p>
              <a:endParaRPr lang="es-CO"/>
            </a:p>
          </p:txBody>
        </p:sp>
        <p:sp>
          <p:nvSpPr>
            <p:cNvPr id="13" name="TextBox 13"/>
            <p:cNvSpPr txBox="1"/>
            <p:nvPr/>
          </p:nvSpPr>
          <p:spPr>
            <a:xfrm>
              <a:off x="0" y="9525"/>
              <a:ext cx="922854" cy="488797"/>
            </a:xfrm>
            <a:prstGeom prst="rect">
              <a:avLst/>
            </a:prstGeom>
          </p:spPr>
          <p:txBody>
            <a:bodyPr lIns="50800" tIns="50800" rIns="50800" bIns="50800" rtlCol="0" anchor="ctr"/>
            <a:lstStyle/>
            <a:p>
              <a:pPr algn="ctr">
                <a:lnSpc>
                  <a:spcPts val="2831"/>
                </a:lnSpc>
              </a:pPr>
              <a:r>
                <a:rPr lang="en-US" sz="2399" spc="76">
                  <a:solidFill>
                    <a:srgbClr val="000000"/>
                  </a:solidFill>
                  <a:latin typeface="Montserrat"/>
                </a:rPr>
                <a:t>·Arquitectura de sistemas peer-to-peer (P2P)</a:t>
              </a:r>
            </a:p>
          </p:txBody>
        </p:sp>
      </p:grpSp>
      <p:grpSp>
        <p:nvGrpSpPr>
          <p:cNvPr id="14" name="Group 14"/>
          <p:cNvGrpSpPr/>
          <p:nvPr/>
        </p:nvGrpSpPr>
        <p:grpSpPr>
          <a:xfrm>
            <a:off x="13619779" y="3689327"/>
            <a:ext cx="3096912" cy="1672267"/>
            <a:chOff x="0" y="0"/>
            <a:chExt cx="922854" cy="498322"/>
          </a:xfrm>
        </p:grpSpPr>
        <p:sp>
          <p:nvSpPr>
            <p:cNvPr id="15" name="Freeform 15"/>
            <p:cNvSpPr/>
            <p:nvPr/>
          </p:nvSpPr>
          <p:spPr>
            <a:xfrm>
              <a:off x="0" y="0"/>
              <a:ext cx="922854" cy="498322"/>
            </a:xfrm>
            <a:custGeom>
              <a:avLst/>
              <a:gdLst/>
              <a:ahLst/>
              <a:cxnLst/>
              <a:rect l="l" t="t" r="r" b="b"/>
              <a:pathLst>
                <a:path w="922854" h="498322">
                  <a:moveTo>
                    <a:pt x="52498" y="0"/>
                  </a:moveTo>
                  <a:lnTo>
                    <a:pt x="870356" y="0"/>
                  </a:lnTo>
                  <a:cubicBezTo>
                    <a:pt x="899350" y="0"/>
                    <a:pt x="922854" y="23504"/>
                    <a:pt x="922854" y="52498"/>
                  </a:cubicBezTo>
                  <a:lnTo>
                    <a:pt x="922854" y="445824"/>
                  </a:lnTo>
                  <a:cubicBezTo>
                    <a:pt x="922854" y="474818"/>
                    <a:pt x="899350" y="498322"/>
                    <a:pt x="870356" y="498322"/>
                  </a:cubicBezTo>
                  <a:lnTo>
                    <a:pt x="52498" y="498322"/>
                  </a:lnTo>
                  <a:cubicBezTo>
                    <a:pt x="23504" y="498322"/>
                    <a:pt x="0" y="474818"/>
                    <a:pt x="0" y="445824"/>
                  </a:cubicBezTo>
                  <a:lnTo>
                    <a:pt x="0" y="52498"/>
                  </a:lnTo>
                  <a:cubicBezTo>
                    <a:pt x="0" y="23504"/>
                    <a:pt x="23504" y="0"/>
                    <a:pt x="52498" y="0"/>
                  </a:cubicBezTo>
                  <a:close/>
                </a:path>
              </a:pathLst>
            </a:custGeom>
            <a:solidFill>
              <a:srgbClr val="FFFFFF"/>
            </a:solidFill>
          </p:spPr>
          <p:txBody>
            <a:bodyPr/>
            <a:lstStyle/>
            <a:p>
              <a:endParaRPr lang="es-CO"/>
            </a:p>
          </p:txBody>
        </p:sp>
        <p:sp>
          <p:nvSpPr>
            <p:cNvPr id="16" name="TextBox 16"/>
            <p:cNvSpPr txBox="1"/>
            <p:nvPr/>
          </p:nvSpPr>
          <p:spPr>
            <a:xfrm>
              <a:off x="0" y="9525"/>
              <a:ext cx="922854" cy="488797"/>
            </a:xfrm>
            <a:prstGeom prst="rect">
              <a:avLst/>
            </a:prstGeom>
          </p:spPr>
          <p:txBody>
            <a:bodyPr lIns="50800" tIns="50800" rIns="50800" bIns="50800" rtlCol="0" anchor="ctr"/>
            <a:lstStyle/>
            <a:p>
              <a:pPr algn="ctr">
                <a:lnSpc>
                  <a:spcPts val="2831"/>
                </a:lnSpc>
              </a:pPr>
              <a:r>
                <a:rPr lang="en-US" sz="2399" spc="76">
                  <a:solidFill>
                    <a:srgbClr val="000000"/>
                  </a:solidFill>
                  <a:latin typeface="Montserrat"/>
                </a:rPr>
                <a:t>Arquitectura de sistemas basados en eventos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9444" r="-19444"/>
            </a:stretch>
          </a:blipFill>
        </p:spPr>
        <p:txBody>
          <a:bodyPr/>
          <a:lstStyle/>
          <a:p>
            <a:endParaRPr lang="es-CO"/>
          </a:p>
        </p:txBody>
      </p:sp>
      <p:sp>
        <p:nvSpPr>
          <p:cNvPr id="3" name="TextBox 3"/>
          <p:cNvSpPr txBox="1"/>
          <p:nvPr/>
        </p:nvSpPr>
        <p:spPr>
          <a:xfrm>
            <a:off x="1028700" y="1038225"/>
            <a:ext cx="16392679" cy="2362835"/>
          </a:xfrm>
          <a:prstGeom prst="rect">
            <a:avLst/>
          </a:prstGeom>
        </p:spPr>
        <p:txBody>
          <a:bodyPr lIns="0" tIns="0" rIns="0" bIns="0" rtlCol="0" anchor="t">
            <a:spAutoFit/>
          </a:bodyPr>
          <a:lstStyle/>
          <a:p>
            <a:pPr>
              <a:lnSpc>
                <a:spcPts val="4720"/>
              </a:lnSpc>
            </a:pPr>
            <a:r>
              <a:rPr lang="en-US" sz="4000" spc="128">
                <a:solidFill>
                  <a:srgbClr val="FFFFFF"/>
                </a:solidFill>
                <a:latin typeface="Montserrat Heavy"/>
              </a:rPr>
              <a:t>2. ¿Cuáles son los factores críticos que deben tenerse en cuenta al definir el tipo de sistema a construir para este caso?</a:t>
            </a:r>
          </a:p>
          <a:p>
            <a:pPr>
              <a:lnSpc>
                <a:spcPts val="4720"/>
              </a:lnSpc>
            </a:pPr>
            <a:endParaRPr lang="en-US" sz="4000" spc="128">
              <a:solidFill>
                <a:srgbClr val="FFFFFF"/>
              </a:solidFill>
              <a:latin typeface="Montserrat Heavy"/>
            </a:endParaRPr>
          </a:p>
        </p:txBody>
      </p:sp>
      <p:sp>
        <p:nvSpPr>
          <p:cNvPr id="4" name="TextBox 4"/>
          <p:cNvSpPr txBox="1"/>
          <p:nvPr/>
        </p:nvSpPr>
        <p:spPr>
          <a:xfrm>
            <a:off x="902902" y="3915292"/>
            <a:ext cx="2422624" cy="378079"/>
          </a:xfrm>
          <a:prstGeom prst="rect">
            <a:avLst/>
          </a:prstGeom>
        </p:spPr>
        <p:txBody>
          <a:bodyPr lIns="0" tIns="0" rIns="0" bIns="0" rtlCol="0" anchor="t">
            <a:spAutoFit/>
          </a:bodyPr>
          <a:lstStyle/>
          <a:p>
            <a:pPr algn="ctr">
              <a:lnSpc>
                <a:spcPts val="3067"/>
              </a:lnSpc>
              <a:spcBef>
                <a:spcPct val="0"/>
              </a:spcBef>
            </a:pPr>
            <a:r>
              <a:rPr lang="en-US" sz="2599" spc="83">
                <a:solidFill>
                  <a:srgbClr val="81F7CC"/>
                </a:solidFill>
                <a:latin typeface="Montserrat Bold"/>
              </a:rPr>
              <a:t>Escalabilidad</a:t>
            </a:r>
          </a:p>
        </p:txBody>
      </p:sp>
      <p:sp>
        <p:nvSpPr>
          <p:cNvPr id="5" name="TextBox 5"/>
          <p:cNvSpPr txBox="1"/>
          <p:nvPr/>
        </p:nvSpPr>
        <p:spPr>
          <a:xfrm>
            <a:off x="826492" y="4869475"/>
            <a:ext cx="2575445" cy="2824734"/>
          </a:xfrm>
          <a:prstGeom prst="rect">
            <a:avLst/>
          </a:prstGeom>
        </p:spPr>
        <p:txBody>
          <a:bodyPr lIns="0" tIns="0" rIns="0" bIns="0" rtlCol="0" anchor="t">
            <a:spAutoFit/>
          </a:bodyPr>
          <a:lstStyle/>
          <a:p>
            <a:pPr algn="just">
              <a:lnSpc>
                <a:spcPts val="2477"/>
              </a:lnSpc>
              <a:spcBef>
                <a:spcPct val="0"/>
              </a:spcBef>
            </a:pPr>
            <a:r>
              <a:rPr lang="en-US" sz="2099" spc="67">
                <a:solidFill>
                  <a:srgbClr val="FFFFFF"/>
                </a:solidFill>
                <a:latin typeface="Montserrat"/>
              </a:rPr>
              <a:t>El sistema debe ser capaz de manejar un aumento en la cantidad de usuarios y consultas sin degradación del rendimiento.</a:t>
            </a:r>
          </a:p>
        </p:txBody>
      </p:sp>
      <p:sp>
        <p:nvSpPr>
          <p:cNvPr id="6" name="AutoShape 6"/>
          <p:cNvSpPr/>
          <p:nvPr/>
        </p:nvSpPr>
        <p:spPr>
          <a:xfrm flipH="1">
            <a:off x="1028700" y="4545625"/>
            <a:ext cx="2286620" cy="0"/>
          </a:xfrm>
          <a:prstGeom prst="line">
            <a:avLst/>
          </a:prstGeom>
          <a:ln w="38100" cap="flat">
            <a:solidFill>
              <a:srgbClr val="FFFFFF"/>
            </a:solidFill>
            <a:prstDash val="solid"/>
            <a:headEnd type="none" w="sm" len="sm"/>
            <a:tailEnd type="none" w="sm" len="sm"/>
          </a:ln>
        </p:spPr>
        <p:txBody>
          <a:bodyPr/>
          <a:lstStyle/>
          <a:p>
            <a:endParaRPr lang="es-CO"/>
          </a:p>
        </p:txBody>
      </p:sp>
      <p:sp>
        <p:nvSpPr>
          <p:cNvPr id="7" name="TextBox 7"/>
          <p:cNvSpPr txBox="1"/>
          <p:nvPr/>
        </p:nvSpPr>
        <p:spPr>
          <a:xfrm>
            <a:off x="4361309" y="3884740"/>
            <a:ext cx="2142827" cy="310134"/>
          </a:xfrm>
          <a:prstGeom prst="rect">
            <a:avLst/>
          </a:prstGeom>
        </p:spPr>
        <p:txBody>
          <a:bodyPr lIns="0" tIns="0" rIns="0" bIns="0" rtlCol="0" anchor="t">
            <a:spAutoFit/>
          </a:bodyPr>
          <a:lstStyle/>
          <a:p>
            <a:pPr algn="ctr">
              <a:lnSpc>
                <a:spcPts val="2477"/>
              </a:lnSpc>
              <a:spcBef>
                <a:spcPct val="0"/>
              </a:spcBef>
            </a:pPr>
            <a:r>
              <a:rPr lang="en-US" sz="2099" spc="67">
                <a:solidFill>
                  <a:srgbClr val="81F7CC"/>
                </a:solidFill>
                <a:latin typeface="Montserrat Bold"/>
              </a:rPr>
              <a:t>Disponibilidad</a:t>
            </a:r>
          </a:p>
        </p:txBody>
      </p:sp>
      <p:sp>
        <p:nvSpPr>
          <p:cNvPr id="8" name="TextBox 8"/>
          <p:cNvSpPr txBox="1"/>
          <p:nvPr/>
        </p:nvSpPr>
        <p:spPr>
          <a:xfrm>
            <a:off x="4145000" y="4800188"/>
            <a:ext cx="2575445" cy="3767709"/>
          </a:xfrm>
          <a:prstGeom prst="rect">
            <a:avLst/>
          </a:prstGeom>
        </p:spPr>
        <p:txBody>
          <a:bodyPr lIns="0" tIns="0" rIns="0" bIns="0" rtlCol="0" anchor="t">
            <a:spAutoFit/>
          </a:bodyPr>
          <a:lstStyle/>
          <a:p>
            <a:pPr algn="just">
              <a:lnSpc>
                <a:spcPts val="2477"/>
              </a:lnSpc>
              <a:spcBef>
                <a:spcPct val="0"/>
              </a:spcBef>
            </a:pPr>
            <a:r>
              <a:rPr lang="en-US" sz="2099" spc="67">
                <a:solidFill>
                  <a:srgbClr val="FFFFFF"/>
                </a:solidFill>
                <a:latin typeface="Montserrat"/>
              </a:rPr>
              <a:t>Es crucial que el sistema esté disponible en todo momento para garantizar que los agentes de atención al cliente puedan acceder a la información cuando la necesiten.</a:t>
            </a:r>
          </a:p>
        </p:txBody>
      </p:sp>
      <p:sp>
        <p:nvSpPr>
          <p:cNvPr id="9" name="AutoShape 9"/>
          <p:cNvSpPr/>
          <p:nvPr/>
        </p:nvSpPr>
        <p:spPr>
          <a:xfrm flipH="1">
            <a:off x="4321932" y="4495388"/>
            <a:ext cx="2286620" cy="0"/>
          </a:xfrm>
          <a:prstGeom prst="line">
            <a:avLst/>
          </a:prstGeom>
          <a:ln w="38100" cap="flat">
            <a:solidFill>
              <a:srgbClr val="FFFFFF"/>
            </a:solidFill>
            <a:prstDash val="solid"/>
            <a:headEnd type="none" w="sm" len="sm"/>
            <a:tailEnd type="none" w="sm" len="sm"/>
          </a:ln>
        </p:spPr>
        <p:txBody>
          <a:bodyPr/>
          <a:lstStyle/>
          <a:p>
            <a:endParaRPr lang="es-CO"/>
          </a:p>
        </p:txBody>
      </p:sp>
      <p:sp>
        <p:nvSpPr>
          <p:cNvPr id="10" name="TextBox 10"/>
          <p:cNvSpPr txBox="1"/>
          <p:nvPr/>
        </p:nvSpPr>
        <p:spPr>
          <a:xfrm>
            <a:off x="7463508" y="3410585"/>
            <a:ext cx="2855462" cy="938784"/>
          </a:xfrm>
          <a:prstGeom prst="rect">
            <a:avLst/>
          </a:prstGeom>
        </p:spPr>
        <p:txBody>
          <a:bodyPr lIns="0" tIns="0" rIns="0" bIns="0" rtlCol="0" anchor="t">
            <a:spAutoFit/>
          </a:bodyPr>
          <a:lstStyle/>
          <a:p>
            <a:pPr algn="ctr">
              <a:lnSpc>
                <a:spcPts val="2477"/>
              </a:lnSpc>
              <a:spcBef>
                <a:spcPct val="0"/>
              </a:spcBef>
            </a:pPr>
            <a:r>
              <a:rPr lang="en-US" sz="2100" spc="67">
                <a:solidFill>
                  <a:srgbClr val="81F7CC"/>
                </a:solidFill>
                <a:latin typeface="Montserrat Bold"/>
              </a:rPr>
              <a:t>Integración de fuentes de información</a:t>
            </a:r>
          </a:p>
        </p:txBody>
      </p:sp>
      <p:sp>
        <p:nvSpPr>
          <p:cNvPr id="11" name="TextBox 11"/>
          <p:cNvSpPr txBox="1"/>
          <p:nvPr/>
        </p:nvSpPr>
        <p:spPr>
          <a:xfrm>
            <a:off x="7603517" y="4869475"/>
            <a:ext cx="2575445" cy="3767709"/>
          </a:xfrm>
          <a:prstGeom prst="rect">
            <a:avLst/>
          </a:prstGeom>
        </p:spPr>
        <p:txBody>
          <a:bodyPr lIns="0" tIns="0" rIns="0" bIns="0" rtlCol="0" anchor="t">
            <a:spAutoFit/>
          </a:bodyPr>
          <a:lstStyle/>
          <a:p>
            <a:pPr algn="just">
              <a:lnSpc>
                <a:spcPts val="2477"/>
              </a:lnSpc>
              <a:spcBef>
                <a:spcPct val="0"/>
              </a:spcBef>
            </a:pPr>
            <a:r>
              <a:rPr lang="en-US" sz="2099" spc="67">
                <a:solidFill>
                  <a:srgbClr val="FFFFFF"/>
                </a:solidFill>
                <a:latin typeface="Montserrat"/>
              </a:rPr>
              <a:t>Es crucial que el sistema esté disponible en todo momento para garantizar que los agentes de atención al cliente puedan acceder a la información cuando la necesiten.</a:t>
            </a:r>
          </a:p>
        </p:txBody>
      </p:sp>
      <p:sp>
        <p:nvSpPr>
          <p:cNvPr id="12" name="AutoShape 12"/>
          <p:cNvSpPr/>
          <p:nvPr/>
        </p:nvSpPr>
        <p:spPr>
          <a:xfrm flipH="1">
            <a:off x="7780449" y="4564675"/>
            <a:ext cx="2286620" cy="0"/>
          </a:xfrm>
          <a:prstGeom prst="line">
            <a:avLst/>
          </a:prstGeom>
          <a:ln w="38100" cap="flat">
            <a:solidFill>
              <a:srgbClr val="FFFFFF"/>
            </a:solidFill>
            <a:prstDash val="solid"/>
            <a:headEnd type="none" w="sm" len="sm"/>
            <a:tailEnd type="none" w="sm" len="sm"/>
          </a:ln>
        </p:spPr>
        <p:txBody>
          <a:bodyPr/>
          <a:lstStyle/>
          <a:p>
            <a:endParaRPr lang="es-CO"/>
          </a:p>
        </p:txBody>
      </p:sp>
      <p:sp>
        <p:nvSpPr>
          <p:cNvPr id="13" name="TextBox 13"/>
          <p:cNvSpPr txBox="1"/>
          <p:nvPr/>
        </p:nvSpPr>
        <p:spPr>
          <a:xfrm>
            <a:off x="11394613" y="3954027"/>
            <a:ext cx="1910060" cy="310134"/>
          </a:xfrm>
          <a:prstGeom prst="rect">
            <a:avLst/>
          </a:prstGeom>
        </p:spPr>
        <p:txBody>
          <a:bodyPr lIns="0" tIns="0" rIns="0" bIns="0" rtlCol="0" anchor="t">
            <a:spAutoFit/>
          </a:bodyPr>
          <a:lstStyle/>
          <a:p>
            <a:pPr algn="ctr">
              <a:lnSpc>
                <a:spcPts val="2477"/>
              </a:lnSpc>
              <a:spcBef>
                <a:spcPct val="0"/>
              </a:spcBef>
            </a:pPr>
            <a:r>
              <a:rPr lang="en-US" sz="2099" spc="67">
                <a:solidFill>
                  <a:srgbClr val="81F7CC"/>
                </a:solidFill>
                <a:latin typeface="Montserrat Bold"/>
              </a:rPr>
              <a:t>Rendimiento</a:t>
            </a:r>
          </a:p>
        </p:txBody>
      </p:sp>
      <p:sp>
        <p:nvSpPr>
          <p:cNvPr id="14" name="TextBox 14"/>
          <p:cNvSpPr txBox="1"/>
          <p:nvPr/>
        </p:nvSpPr>
        <p:spPr>
          <a:xfrm>
            <a:off x="11061921" y="4869475"/>
            <a:ext cx="2575445" cy="3139059"/>
          </a:xfrm>
          <a:prstGeom prst="rect">
            <a:avLst/>
          </a:prstGeom>
        </p:spPr>
        <p:txBody>
          <a:bodyPr lIns="0" tIns="0" rIns="0" bIns="0" rtlCol="0" anchor="t">
            <a:spAutoFit/>
          </a:bodyPr>
          <a:lstStyle/>
          <a:p>
            <a:pPr algn="just">
              <a:lnSpc>
                <a:spcPts val="2477"/>
              </a:lnSpc>
              <a:spcBef>
                <a:spcPct val="0"/>
              </a:spcBef>
            </a:pPr>
            <a:r>
              <a:rPr lang="en-US" sz="2099" spc="67">
                <a:solidFill>
                  <a:srgbClr val="FFFFFF"/>
                </a:solidFill>
                <a:latin typeface="Montserrat"/>
              </a:rPr>
              <a:t>El sistema debe ser capaz de manejar consultas y procesar datos de manera eficiente para garantizar tiempos de respuesta rápidos.</a:t>
            </a:r>
          </a:p>
        </p:txBody>
      </p:sp>
      <p:sp>
        <p:nvSpPr>
          <p:cNvPr id="15" name="AutoShape 15"/>
          <p:cNvSpPr/>
          <p:nvPr/>
        </p:nvSpPr>
        <p:spPr>
          <a:xfrm flipH="1">
            <a:off x="11238853" y="4564675"/>
            <a:ext cx="2286620" cy="0"/>
          </a:xfrm>
          <a:prstGeom prst="line">
            <a:avLst/>
          </a:prstGeom>
          <a:ln w="38100" cap="flat">
            <a:solidFill>
              <a:srgbClr val="FFFFFF"/>
            </a:solidFill>
            <a:prstDash val="solid"/>
            <a:headEnd type="none" w="sm" len="sm"/>
            <a:tailEnd type="none" w="sm" len="sm"/>
          </a:ln>
        </p:spPr>
        <p:txBody>
          <a:bodyPr/>
          <a:lstStyle/>
          <a:p>
            <a:endParaRPr lang="es-CO"/>
          </a:p>
        </p:txBody>
      </p:sp>
      <p:sp>
        <p:nvSpPr>
          <p:cNvPr id="16" name="TextBox 16"/>
          <p:cNvSpPr txBox="1"/>
          <p:nvPr/>
        </p:nvSpPr>
        <p:spPr>
          <a:xfrm>
            <a:off x="14607787" y="4044569"/>
            <a:ext cx="2406253" cy="310134"/>
          </a:xfrm>
          <a:prstGeom prst="rect">
            <a:avLst/>
          </a:prstGeom>
        </p:spPr>
        <p:txBody>
          <a:bodyPr lIns="0" tIns="0" rIns="0" bIns="0" rtlCol="0" anchor="t">
            <a:spAutoFit/>
          </a:bodyPr>
          <a:lstStyle/>
          <a:p>
            <a:pPr algn="ctr">
              <a:lnSpc>
                <a:spcPts val="2477"/>
              </a:lnSpc>
              <a:spcBef>
                <a:spcPct val="0"/>
              </a:spcBef>
            </a:pPr>
            <a:r>
              <a:rPr lang="en-US" sz="2099" spc="67">
                <a:solidFill>
                  <a:srgbClr val="81F7CC"/>
                </a:solidFill>
                <a:latin typeface="Montserrat Bold"/>
              </a:rPr>
              <a:t>Facilidad de uso</a:t>
            </a:r>
          </a:p>
        </p:txBody>
      </p:sp>
      <p:sp>
        <p:nvSpPr>
          <p:cNvPr id="17" name="TextBox 17"/>
          <p:cNvSpPr txBox="1"/>
          <p:nvPr/>
        </p:nvSpPr>
        <p:spPr>
          <a:xfrm>
            <a:off x="14523191" y="4960018"/>
            <a:ext cx="2575445" cy="2824734"/>
          </a:xfrm>
          <a:prstGeom prst="rect">
            <a:avLst/>
          </a:prstGeom>
        </p:spPr>
        <p:txBody>
          <a:bodyPr lIns="0" tIns="0" rIns="0" bIns="0" rtlCol="0" anchor="t">
            <a:spAutoFit/>
          </a:bodyPr>
          <a:lstStyle/>
          <a:p>
            <a:pPr algn="just">
              <a:lnSpc>
                <a:spcPts val="2477"/>
              </a:lnSpc>
              <a:spcBef>
                <a:spcPct val="0"/>
              </a:spcBef>
            </a:pPr>
            <a:r>
              <a:rPr lang="en-US" sz="2099" spc="67">
                <a:solidFill>
                  <a:srgbClr val="FFFFFF"/>
                </a:solidFill>
                <a:latin typeface="Montserrat"/>
              </a:rPr>
              <a:t>La plataforma debe ser intuitiva y fácil de usar para los agentes de atención al cliente, lo que facilitará su adopción y uso efectivo.</a:t>
            </a:r>
          </a:p>
        </p:txBody>
      </p:sp>
      <p:sp>
        <p:nvSpPr>
          <p:cNvPr id="18" name="AutoShape 18"/>
          <p:cNvSpPr/>
          <p:nvPr/>
        </p:nvSpPr>
        <p:spPr>
          <a:xfrm flipH="1">
            <a:off x="14700123" y="4655218"/>
            <a:ext cx="2286620" cy="0"/>
          </a:xfrm>
          <a:prstGeom prst="line">
            <a:avLst/>
          </a:prstGeom>
          <a:ln w="38100" cap="flat">
            <a:solidFill>
              <a:srgbClr val="FFFFFF"/>
            </a:solidFill>
            <a:prstDash val="solid"/>
            <a:headEnd type="none" w="sm" len="sm"/>
            <a:tailEnd type="none" w="sm" len="sm"/>
          </a:ln>
        </p:spPr>
        <p:txBody>
          <a:bodyPr/>
          <a:lstStyle/>
          <a:p>
            <a:endParaRPr lang="es-CO"/>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9444" r="-19444"/>
            </a:stretch>
          </a:blipFill>
        </p:spPr>
        <p:txBody>
          <a:bodyPr/>
          <a:lstStyle/>
          <a:p>
            <a:endParaRPr lang="es-CO"/>
          </a:p>
        </p:txBody>
      </p:sp>
      <p:sp>
        <p:nvSpPr>
          <p:cNvPr id="3" name="TextBox 3"/>
          <p:cNvSpPr txBox="1"/>
          <p:nvPr/>
        </p:nvSpPr>
        <p:spPr>
          <a:xfrm>
            <a:off x="1028700" y="1038225"/>
            <a:ext cx="16392679" cy="2362835"/>
          </a:xfrm>
          <a:prstGeom prst="rect">
            <a:avLst/>
          </a:prstGeom>
        </p:spPr>
        <p:txBody>
          <a:bodyPr lIns="0" tIns="0" rIns="0" bIns="0" rtlCol="0" anchor="t">
            <a:spAutoFit/>
          </a:bodyPr>
          <a:lstStyle/>
          <a:p>
            <a:pPr>
              <a:lnSpc>
                <a:spcPts val="4720"/>
              </a:lnSpc>
            </a:pPr>
            <a:r>
              <a:rPr lang="en-US" sz="4000" spc="128">
                <a:solidFill>
                  <a:srgbClr val="FFFFFF"/>
                </a:solidFill>
                <a:latin typeface="Montserrat Heavy"/>
              </a:rPr>
              <a:t>3. ¿Qué información adicional necesitaría para hacer un diseño más específico y aplicable a la situación planteada?</a:t>
            </a:r>
          </a:p>
          <a:p>
            <a:pPr>
              <a:lnSpc>
                <a:spcPts val="4720"/>
              </a:lnSpc>
            </a:pPr>
            <a:endParaRPr lang="en-US" sz="4000" spc="128">
              <a:solidFill>
                <a:srgbClr val="FFFFFF"/>
              </a:solidFill>
              <a:latin typeface="Montserrat Heavy"/>
            </a:endParaRPr>
          </a:p>
        </p:txBody>
      </p:sp>
      <p:sp>
        <p:nvSpPr>
          <p:cNvPr id="4" name="TextBox 4"/>
          <p:cNvSpPr txBox="1"/>
          <p:nvPr/>
        </p:nvSpPr>
        <p:spPr>
          <a:xfrm>
            <a:off x="1028700" y="3785474"/>
            <a:ext cx="11695807" cy="2111121"/>
          </a:xfrm>
          <a:prstGeom prst="rect">
            <a:avLst/>
          </a:prstGeom>
        </p:spPr>
        <p:txBody>
          <a:bodyPr lIns="0" tIns="0" rIns="0" bIns="0" rtlCol="0" anchor="t">
            <a:spAutoFit/>
          </a:bodyPr>
          <a:lstStyle/>
          <a:p>
            <a:pPr marL="518157" lvl="1" indent="-259078" algn="just">
              <a:lnSpc>
                <a:spcPts val="2831"/>
              </a:lnSpc>
              <a:buFont typeface="Arial"/>
              <a:buChar char="•"/>
            </a:pPr>
            <a:r>
              <a:rPr lang="en-US" sz="2399" spc="76">
                <a:solidFill>
                  <a:srgbClr val="FFFFFF"/>
                </a:solidFill>
                <a:latin typeface="Montserrat"/>
              </a:rPr>
              <a:t>Tipos de información utilizada por los agentes de atención al cliente..</a:t>
            </a:r>
          </a:p>
          <a:p>
            <a:pPr marL="518157" lvl="1" indent="-259078" algn="just">
              <a:lnSpc>
                <a:spcPts val="2831"/>
              </a:lnSpc>
              <a:buFont typeface="Arial"/>
              <a:buChar char="•"/>
            </a:pPr>
            <a:r>
              <a:rPr lang="en-US" sz="2399" spc="76">
                <a:solidFill>
                  <a:srgbClr val="FFFFFF"/>
                </a:solidFill>
                <a:latin typeface="Montserrat"/>
              </a:rPr>
              <a:t>Fuentes de información existentes.</a:t>
            </a:r>
          </a:p>
          <a:p>
            <a:pPr marL="518157" lvl="1" indent="-259078" algn="just">
              <a:lnSpc>
                <a:spcPts val="2831"/>
              </a:lnSpc>
              <a:buFont typeface="Arial"/>
              <a:buChar char="•"/>
            </a:pPr>
            <a:r>
              <a:rPr lang="en-US" sz="2399" spc="76">
                <a:solidFill>
                  <a:srgbClr val="FFFFFF"/>
                </a:solidFill>
                <a:latin typeface="Montserrat"/>
              </a:rPr>
              <a:t>Volumen y frecuencia de datos.</a:t>
            </a:r>
          </a:p>
          <a:p>
            <a:pPr marL="518157" lvl="1" indent="-259078" algn="just">
              <a:lnSpc>
                <a:spcPts val="2831"/>
              </a:lnSpc>
              <a:buFont typeface="Arial"/>
              <a:buChar char="•"/>
            </a:pPr>
            <a:r>
              <a:rPr lang="en-US" sz="2399" spc="76">
                <a:solidFill>
                  <a:srgbClr val="FFFFFF"/>
                </a:solidFill>
                <a:latin typeface="Montserrat"/>
              </a:rPr>
              <a:t>Flujo de trabajo de los agentes de atención al cliente.</a:t>
            </a:r>
          </a:p>
          <a:p>
            <a:pPr marL="518157" lvl="1" indent="-259078" algn="just">
              <a:lnSpc>
                <a:spcPts val="2831"/>
              </a:lnSpc>
              <a:buFont typeface="Arial"/>
              <a:buChar char="•"/>
            </a:pPr>
            <a:r>
              <a:rPr lang="en-US" sz="2399" spc="76">
                <a:solidFill>
                  <a:srgbClr val="FFFFFF"/>
                </a:solidFill>
                <a:latin typeface="Montserrat"/>
              </a:rPr>
              <a:t>Requisitos de integración con sistemas existentes.</a:t>
            </a:r>
          </a:p>
          <a:p>
            <a:pPr marL="518157" lvl="1" indent="-259078" algn="just">
              <a:lnSpc>
                <a:spcPts val="2831"/>
              </a:lnSpc>
              <a:buFont typeface="Arial"/>
              <a:buChar char="•"/>
            </a:pPr>
            <a:r>
              <a:rPr lang="en-US" sz="2399" spc="76">
                <a:solidFill>
                  <a:srgbClr val="FFFFFF"/>
                </a:solidFill>
                <a:latin typeface="Montserrat"/>
              </a:rPr>
              <a:t>Requisitos detallados del sistema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A38"/>
        </a:solidFill>
        <a:effectLst/>
      </p:bgPr>
    </p:bg>
    <p:spTree>
      <p:nvGrpSpPr>
        <p:cNvPr id="1" name=""/>
        <p:cNvGrpSpPr/>
        <p:nvPr/>
      </p:nvGrpSpPr>
      <p:grpSpPr>
        <a:xfrm>
          <a:off x="0" y="0"/>
          <a:ext cx="0" cy="0"/>
          <a:chOff x="0" y="0"/>
          <a:chExt cx="0" cy="0"/>
        </a:xfrm>
      </p:grpSpPr>
      <p:sp>
        <p:nvSpPr>
          <p:cNvPr id="2" name="Freeform 2"/>
          <p:cNvSpPr/>
          <p:nvPr/>
        </p:nvSpPr>
        <p:spPr>
          <a:xfrm>
            <a:off x="-3535780" y="612216"/>
            <a:ext cx="9128961" cy="9062568"/>
          </a:xfrm>
          <a:custGeom>
            <a:avLst/>
            <a:gdLst/>
            <a:ahLst/>
            <a:cxnLst/>
            <a:rect l="l" t="t" r="r" b="b"/>
            <a:pathLst>
              <a:path w="9128961" h="9062568">
                <a:moveTo>
                  <a:pt x="0" y="0"/>
                </a:moveTo>
                <a:lnTo>
                  <a:pt x="9128960" y="0"/>
                </a:lnTo>
                <a:lnTo>
                  <a:pt x="9128960" y="9062568"/>
                </a:lnTo>
                <a:lnTo>
                  <a:pt x="0" y="9062568"/>
                </a:lnTo>
                <a:lnTo>
                  <a:pt x="0" y="0"/>
                </a:lnTo>
                <a:close/>
              </a:path>
            </a:pathLst>
          </a:custGeom>
          <a:blipFill>
            <a:blip r:embed="rId2">
              <a:alphaModFix amt="2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CO"/>
          </a:p>
        </p:txBody>
      </p:sp>
      <p:sp>
        <p:nvSpPr>
          <p:cNvPr id="3" name="TextBox 3"/>
          <p:cNvSpPr txBox="1"/>
          <p:nvPr/>
        </p:nvSpPr>
        <p:spPr>
          <a:xfrm>
            <a:off x="2238354" y="3381949"/>
            <a:ext cx="8025969" cy="1315721"/>
          </a:xfrm>
          <a:prstGeom prst="rect">
            <a:avLst/>
          </a:prstGeom>
        </p:spPr>
        <p:txBody>
          <a:bodyPr lIns="0" tIns="0" rIns="0" bIns="0" rtlCol="0" anchor="t">
            <a:spAutoFit/>
          </a:bodyPr>
          <a:lstStyle/>
          <a:p>
            <a:pPr marL="0" lvl="0" indent="0">
              <a:lnSpc>
                <a:spcPts val="8240"/>
              </a:lnSpc>
              <a:spcBef>
                <a:spcPct val="0"/>
              </a:spcBef>
            </a:pPr>
            <a:r>
              <a:rPr lang="en-US" sz="8000" u="none" strike="noStrike" spc="1408">
                <a:solidFill>
                  <a:srgbClr val="81F7CC"/>
                </a:solidFill>
                <a:latin typeface="Agrandir Bold"/>
              </a:rPr>
              <a:t>¡GRACIAS!</a:t>
            </a:r>
          </a:p>
        </p:txBody>
      </p:sp>
      <p:sp>
        <p:nvSpPr>
          <p:cNvPr id="4" name="TextBox 4"/>
          <p:cNvSpPr txBox="1"/>
          <p:nvPr/>
        </p:nvSpPr>
        <p:spPr>
          <a:xfrm>
            <a:off x="2238354" y="4705201"/>
            <a:ext cx="8025969" cy="996950"/>
          </a:xfrm>
          <a:prstGeom prst="rect">
            <a:avLst/>
          </a:prstGeom>
        </p:spPr>
        <p:txBody>
          <a:bodyPr lIns="0" tIns="0" rIns="0" bIns="0" rtlCol="0" anchor="t">
            <a:spAutoFit/>
          </a:bodyPr>
          <a:lstStyle/>
          <a:p>
            <a:pPr marL="0" lvl="0" indent="0" algn="l">
              <a:lnSpc>
                <a:spcPts val="7000"/>
              </a:lnSpc>
            </a:pPr>
            <a:r>
              <a:rPr lang="en-US" sz="5000" u="none">
                <a:solidFill>
                  <a:srgbClr val="81F7CC"/>
                </a:solidFill>
                <a:latin typeface="Agrandir"/>
              </a:rPr>
              <a:t>¿Tienes alguna pregunta? </a:t>
            </a:r>
          </a:p>
        </p:txBody>
      </p:sp>
      <p:sp>
        <p:nvSpPr>
          <p:cNvPr id="5" name="TextBox 5"/>
          <p:cNvSpPr txBox="1"/>
          <p:nvPr/>
        </p:nvSpPr>
        <p:spPr>
          <a:xfrm>
            <a:off x="11260299" y="3728659"/>
            <a:ext cx="6484615" cy="490855"/>
          </a:xfrm>
          <a:prstGeom prst="rect">
            <a:avLst/>
          </a:prstGeom>
        </p:spPr>
        <p:txBody>
          <a:bodyPr lIns="0" tIns="0" rIns="0" bIns="0" rtlCol="0" anchor="t">
            <a:spAutoFit/>
          </a:bodyPr>
          <a:lstStyle/>
          <a:p>
            <a:pPr marL="0" lvl="0" indent="0" algn="l">
              <a:lnSpc>
                <a:spcPts val="3379"/>
              </a:lnSpc>
              <a:spcBef>
                <a:spcPct val="0"/>
              </a:spcBef>
            </a:pPr>
            <a:r>
              <a:rPr lang="en-US" sz="2599" u="none">
                <a:solidFill>
                  <a:srgbClr val="81F7CC"/>
                </a:solidFill>
                <a:latin typeface="Agrandir"/>
              </a:rPr>
              <a:t>Email</a:t>
            </a:r>
          </a:p>
        </p:txBody>
      </p:sp>
      <p:sp>
        <p:nvSpPr>
          <p:cNvPr id="6" name="TextBox 6"/>
          <p:cNvSpPr txBox="1"/>
          <p:nvPr/>
        </p:nvSpPr>
        <p:spPr>
          <a:xfrm>
            <a:off x="11260299" y="4149010"/>
            <a:ext cx="6484615" cy="511684"/>
          </a:xfrm>
          <a:prstGeom prst="rect">
            <a:avLst/>
          </a:prstGeom>
        </p:spPr>
        <p:txBody>
          <a:bodyPr lIns="0" tIns="0" rIns="0" bIns="0" rtlCol="0" anchor="t">
            <a:spAutoFit/>
          </a:bodyPr>
          <a:lstStyle/>
          <a:p>
            <a:pPr marL="0" lvl="0" indent="0" algn="l">
              <a:lnSpc>
                <a:spcPts val="3665"/>
              </a:lnSpc>
              <a:spcBef>
                <a:spcPct val="0"/>
              </a:spcBef>
            </a:pPr>
            <a:r>
              <a:rPr lang="en-US" sz="2599" spc="103">
                <a:solidFill>
                  <a:srgbClr val="81F7CC"/>
                </a:solidFill>
                <a:latin typeface="Agrandir"/>
              </a:rPr>
              <a:t>dfmendez-2020b@corhuila.edu.co</a:t>
            </a:r>
          </a:p>
        </p:txBody>
      </p:sp>
      <p:sp>
        <p:nvSpPr>
          <p:cNvPr id="7" name="TextBox 7"/>
          <p:cNvSpPr txBox="1"/>
          <p:nvPr/>
        </p:nvSpPr>
        <p:spPr>
          <a:xfrm>
            <a:off x="11260299" y="5312778"/>
            <a:ext cx="6484615" cy="490855"/>
          </a:xfrm>
          <a:prstGeom prst="rect">
            <a:avLst/>
          </a:prstGeom>
        </p:spPr>
        <p:txBody>
          <a:bodyPr lIns="0" tIns="0" rIns="0" bIns="0" rtlCol="0" anchor="t">
            <a:spAutoFit/>
          </a:bodyPr>
          <a:lstStyle/>
          <a:p>
            <a:pPr marL="0" lvl="0" indent="0" algn="l">
              <a:lnSpc>
                <a:spcPts val="3379"/>
              </a:lnSpc>
              <a:spcBef>
                <a:spcPct val="0"/>
              </a:spcBef>
            </a:pPr>
            <a:r>
              <a:rPr lang="en-US" sz="2599" u="none">
                <a:solidFill>
                  <a:srgbClr val="81F7CC"/>
                </a:solidFill>
                <a:latin typeface="Agrandir"/>
              </a:rPr>
              <a:t>Teléfono</a:t>
            </a:r>
          </a:p>
        </p:txBody>
      </p:sp>
      <p:sp>
        <p:nvSpPr>
          <p:cNvPr id="8" name="TextBox 8"/>
          <p:cNvSpPr txBox="1"/>
          <p:nvPr/>
        </p:nvSpPr>
        <p:spPr>
          <a:xfrm>
            <a:off x="11260299" y="5733129"/>
            <a:ext cx="6484615" cy="511684"/>
          </a:xfrm>
          <a:prstGeom prst="rect">
            <a:avLst/>
          </a:prstGeom>
        </p:spPr>
        <p:txBody>
          <a:bodyPr lIns="0" tIns="0" rIns="0" bIns="0" rtlCol="0" anchor="t">
            <a:spAutoFit/>
          </a:bodyPr>
          <a:lstStyle/>
          <a:p>
            <a:pPr marL="0" lvl="0" indent="0">
              <a:lnSpc>
                <a:spcPts val="3665"/>
              </a:lnSpc>
              <a:spcBef>
                <a:spcPct val="0"/>
              </a:spcBef>
            </a:pPr>
            <a:r>
              <a:rPr lang="en-US" sz="2599" spc="103">
                <a:solidFill>
                  <a:srgbClr val="81F7CC"/>
                </a:solidFill>
                <a:latin typeface="Agrandir"/>
              </a:rPr>
              <a:t>3203953368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429</Words>
  <Application>Microsoft Office PowerPoint</Application>
  <PresentationFormat>Personalizado</PresentationFormat>
  <Paragraphs>46</Paragraphs>
  <Slides>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vt:i4>
      </vt:variant>
    </vt:vector>
  </HeadingPairs>
  <TitlesOfParts>
    <vt:vector size="16" baseType="lpstr">
      <vt:lpstr>Agrandir</vt:lpstr>
      <vt:lpstr>Montserrat</vt:lpstr>
      <vt:lpstr>Calibri</vt:lpstr>
      <vt:lpstr>Open Sans</vt:lpstr>
      <vt:lpstr>Montserrat Bold</vt:lpstr>
      <vt:lpstr>Arial</vt:lpstr>
      <vt:lpstr>Montserrat Heavy</vt:lpstr>
      <vt:lpstr>Agrandir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PrProbalema de sistemas d</dc:title>
  <cp:lastModifiedBy>Daniel Felipe  Mendez Güetocue</cp:lastModifiedBy>
  <cp:revision>2</cp:revision>
  <dcterms:created xsi:type="dcterms:W3CDTF">2006-08-16T00:00:00Z</dcterms:created>
  <dcterms:modified xsi:type="dcterms:W3CDTF">2024-02-14T00:50:46Z</dcterms:modified>
  <dc:identifier>DAF8qwka3ek</dc:identifier>
</cp:coreProperties>
</file>